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06F00-FE93-4B9C-B4DB-74F6E0D3277F}"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130752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06F00-FE93-4B9C-B4DB-74F6E0D3277F}"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307923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06F00-FE93-4B9C-B4DB-74F6E0D3277F}"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276680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06F00-FE93-4B9C-B4DB-74F6E0D3277F}"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306638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06F00-FE93-4B9C-B4DB-74F6E0D3277F}"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235349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06F00-FE93-4B9C-B4DB-74F6E0D3277F}"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154358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06F00-FE93-4B9C-B4DB-74F6E0D3277F}"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52423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06F00-FE93-4B9C-B4DB-74F6E0D3277F}"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27918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06F00-FE93-4B9C-B4DB-74F6E0D3277F}"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335186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06F00-FE93-4B9C-B4DB-74F6E0D3277F}"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424065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06F00-FE93-4B9C-B4DB-74F6E0D3277F}"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9AA6A-48FF-42F5-873B-7FAD727218D1}" type="slidenum">
              <a:rPr lang="en-US" smtClean="0"/>
              <a:t>‹#›</a:t>
            </a:fld>
            <a:endParaRPr lang="en-US"/>
          </a:p>
        </p:txBody>
      </p:sp>
    </p:spTree>
    <p:extLst>
      <p:ext uri="{BB962C8B-B14F-4D97-AF65-F5344CB8AC3E}">
        <p14:creationId xmlns:p14="http://schemas.microsoft.com/office/powerpoint/2010/main" val="179138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06F00-FE93-4B9C-B4DB-74F6E0D3277F}"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9AA6A-48FF-42F5-873B-7FAD727218D1}" type="slidenum">
              <a:rPr lang="en-US" smtClean="0"/>
              <a:t>‹#›</a:t>
            </a:fld>
            <a:endParaRPr lang="en-US"/>
          </a:p>
        </p:txBody>
      </p:sp>
    </p:spTree>
    <p:extLst>
      <p:ext uri="{BB962C8B-B14F-4D97-AF65-F5344CB8AC3E}">
        <p14:creationId xmlns:p14="http://schemas.microsoft.com/office/powerpoint/2010/main" val="230990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CKOR/SOJ6Helpdesk@socom.mi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671" y="243910"/>
            <a:ext cx="11400639" cy="5318764"/>
          </a:xfrm>
          <a:prstGeom prst="rect">
            <a:avLst/>
          </a:prstGeom>
        </p:spPr>
        <p:txBody>
          <a:bodyPr wrap="square">
            <a:spAutoFit/>
          </a:bodyPr>
          <a:lstStyle/>
          <a:p>
            <a:pPr algn="ctr">
              <a:lnSpc>
                <a:spcPct val="107000"/>
              </a:lnSpc>
              <a:spcAft>
                <a:spcPts val="800"/>
              </a:spcAft>
            </a:pPr>
            <a:r>
              <a:rPr lang="en-US" sz="4400" dirty="0" smtClean="0">
                <a:effectLst/>
                <a:latin typeface="Calibri" panose="020F0502020204030204" pitchFamily="34" charset="0"/>
                <a:ea typeface="Malgun Gothic" panose="020B0503020000020004" pitchFamily="34" charset="-127"/>
                <a:cs typeface="Times New Roman" panose="02020603050405020304" pitchFamily="18" charset="0"/>
              </a:rPr>
              <a:t>SOCOM NIPR / SIPR Account Instructions</a:t>
            </a:r>
            <a:endParaRPr lang="en-US" dirty="0" smtClean="0">
              <a:effectLst/>
              <a:latin typeface="Calibri" panose="020F0502020204030204" pitchFamily="34" charset="0"/>
              <a:ea typeface="Malgun Gothic" panose="020B0503020000020004" pitchFamily="34" charset="-127"/>
              <a:cs typeface="Times New Roman" panose="02020603050405020304" pitchFamily="18" charset="0"/>
            </a:endParaRPr>
          </a:p>
          <a:p>
            <a:pPr algn="ctr">
              <a:lnSpc>
                <a:spcPct val="107000"/>
              </a:lnSpc>
              <a:spcAft>
                <a:spcPts val="800"/>
              </a:spcAft>
            </a:pPr>
            <a:r>
              <a:rPr lang="en-US" sz="4400" dirty="0" smtClean="0">
                <a:effectLst/>
                <a:latin typeface="Calibri" panose="020F0502020204030204" pitchFamily="34" charset="0"/>
                <a:ea typeface="Malgun Gothic" panose="020B0503020000020004" pitchFamily="34" charset="-127"/>
                <a:cs typeface="Times New Roman" panose="02020603050405020304" pitchFamily="18" charset="0"/>
              </a:rPr>
              <a:t> </a:t>
            </a:r>
            <a:endParaRPr lang="en-US" dirty="0" smtClean="0">
              <a:effectLst/>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Malgun Gothic" panose="020B0503020000020004" pitchFamily="34" charset="-127"/>
                <a:cs typeface="Times New Roman" panose="02020603050405020304" pitchFamily="18" charset="0"/>
              </a:rPr>
              <a:t>Please fill out the forms completely and make sure to follow the instructions provided in this PowerPoint very carefully. Failure to do so will delay and/or prevent the account from being created in a timely manner.</a:t>
            </a:r>
          </a:p>
          <a:p>
            <a:pPr>
              <a:lnSpc>
                <a:spcPct val="107000"/>
              </a:lnSpc>
              <a:spcAft>
                <a:spcPts val="800"/>
              </a:spcAft>
            </a:pPr>
            <a:r>
              <a:rPr lang="en-US" sz="1200" dirty="0">
                <a:latin typeface="Calibri" panose="020F0502020204030204" pitchFamily="34" charset="0"/>
                <a:ea typeface="Malgun Gothic" panose="020B0503020000020004" pitchFamily="34" charset="-127"/>
                <a:cs typeface="Times New Roman" panose="02020603050405020304" pitchFamily="18" charset="0"/>
              </a:rPr>
              <a:t>A few other things that hold users up on accounts is not sending a current DoD Cyber Awareness Challenge certificate and not having access in JPAS. The DoD Cyber Awareness Challenge certificate must be current and up to date within the last year. The SOCKOR security officer needs to sign off on the 2875 and if you are not visible or verified in JPAS, he/she cannot sign off on the document. This usually happens when someone has not in-processed with their S2. </a:t>
            </a:r>
          </a:p>
          <a:p>
            <a:pPr>
              <a:lnSpc>
                <a:spcPct val="107000"/>
              </a:lnSpc>
              <a:spcAft>
                <a:spcPts val="800"/>
              </a:spcAft>
            </a:pPr>
            <a:r>
              <a:rPr lang="en-US" sz="1200" dirty="0">
                <a:latin typeface="Calibri" panose="020F0502020204030204" pitchFamily="34" charset="0"/>
                <a:ea typeface="Malgun Gothic" panose="020B0503020000020004" pitchFamily="34" charset="-127"/>
                <a:cs typeface="Times New Roman" panose="02020603050405020304" pitchFamily="18" charset="0"/>
              </a:rPr>
              <a:t>ALL DOCUMENTS MUST BE FILLED OUT DIGITALLY.</a:t>
            </a:r>
          </a:p>
          <a:p>
            <a:pPr>
              <a:lnSpc>
                <a:spcPct val="107000"/>
              </a:lnSpc>
              <a:spcAft>
                <a:spcPts val="800"/>
              </a:spcAft>
            </a:pPr>
            <a:r>
              <a:rPr lang="en-US" sz="1200" dirty="0">
                <a:latin typeface="Calibri" panose="020F0502020204030204" pitchFamily="34" charset="0"/>
                <a:ea typeface="Malgun Gothic" panose="020B0503020000020004" pitchFamily="34" charset="-127"/>
                <a:cs typeface="Times New Roman" panose="02020603050405020304" pitchFamily="18" charset="0"/>
              </a:rPr>
              <a:t>When saving your documents, please follow this method: Last Name, First Name MI Rank Unit (ex. Doe, John D MAJ 1SFG)</a:t>
            </a:r>
          </a:p>
          <a:p>
            <a:pPr>
              <a:lnSpc>
                <a:spcPct val="107000"/>
              </a:lnSpc>
            </a:pPr>
            <a:r>
              <a:rPr lang="en-US" sz="1200" dirty="0">
                <a:latin typeface="Calibri" panose="020F0502020204030204" pitchFamily="34" charset="0"/>
                <a:ea typeface="Malgun Gothic" panose="020B0503020000020004" pitchFamily="34" charset="-127"/>
                <a:cs typeface="Times New Roman" panose="02020603050405020304" pitchFamily="18" charset="0"/>
              </a:rPr>
              <a:t>REQUIRED DOCUMENTS:</a:t>
            </a:r>
          </a:p>
          <a:p>
            <a:pPr>
              <a:lnSpc>
                <a:spcPct val="107000"/>
              </a:lnSpc>
            </a:pPr>
            <a:r>
              <a:rPr lang="en-US" sz="1200" dirty="0" smtClean="0">
                <a:latin typeface="Calibri" panose="020F0502020204030204" pitchFamily="34" charset="0"/>
                <a:ea typeface="Malgun Gothic" panose="020B0503020000020004" pitchFamily="34" charset="-127"/>
                <a:cs typeface="Times New Roman" panose="02020603050405020304" pitchFamily="18" charset="0"/>
              </a:rPr>
              <a:t>Completed IMT </a:t>
            </a:r>
            <a:r>
              <a:rPr lang="en-US" sz="1200" dirty="0">
                <a:latin typeface="Calibri" panose="020F0502020204030204" pitchFamily="34" charset="0"/>
                <a:ea typeface="Malgun Gothic" panose="020B0503020000020004" pitchFamily="34" charset="-127"/>
                <a:cs typeface="Times New Roman" panose="02020603050405020304" pitchFamily="18" charset="0"/>
              </a:rPr>
              <a:t>- Doe, John D MAJ 1SFG </a:t>
            </a:r>
            <a:r>
              <a:rPr lang="en-US" sz="1200" dirty="0" smtClean="0">
                <a:latin typeface="Calibri" panose="020F0502020204030204" pitchFamily="34" charset="0"/>
                <a:ea typeface="Malgun Gothic" panose="020B0503020000020004" pitchFamily="34" charset="-127"/>
                <a:cs typeface="Times New Roman" panose="02020603050405020304" pitchFamily="18" charset="0"/>
              </a:rPr>
              <a:t>IMT</a:t>
            </a:r>
            <a:endParaRPr lang="en-US" sz="12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pPr>
            <a:r>
              <a:rPr lang="en-US" sz="1200" dirty="0">
                <a:latin typeface="Calibri" panose="020F0502020204030204" pitchFamily="34" charset="0"/>
                <a:ea typeface="Malgun Gothic" panose="020B0503020000020004" pitchFamily="34" charset="-127"/>
                <a:cs typeface="Times New Roman" panose="02020603050405020304" pitchFamily="18" charset="0"/>
              </a:rPr>
              <a:t>Completed </a:t>
            </a:r>
            <a:r>
              <a:rPr lang="en-US" sz="1200" dirty="0" smtClean="0">
                <a:latin typeface="Calibri" panose="020F0502020204030204" pitchFamily="34" charset="0"/>
                <a:ea typeface="Malgun Gothic" panose="020B0503020000020004" pitchFamily="34" charset="-127"/>
                <a:cs typeface="Times New Roman" panose="02020603050405020304" pitchFamily="18" charset="0"/>
              </a:rPr>
              <a:t>SOCKOR </a:t>
            </a:r>
            <a:r>
              <a:rPr lang="en-US" sz="1200" dirty="0">
                <a:latin typeface="Calibri" panose="020F0502020204030204" pitchFamily="34" charset="0"/>
                <a:ea typeface="Malgun Gothic" panose="020B0503020000020004" pitchFamily="34" charset="-127"/>
                <a:cs typeface="Times New Roman" panose="02020603050405020304" pitchFamily="18" charset="0"/>
              </a:rPr>
              <a:t>AUP - Doe, John D MAJ 1SFG </a:t>
            </a:r>
            <a:r>
              <a:rPr lang="en-US" sz="1200" dirty="0" smtClean="0">
                <a:latin typeface="Calibri" panose="020F0502020204030204" pitchFamily="34" charset="0"/>
                <a:ea typeface="Malgun Gothic" panose="020B0503020000020004" pitchFamily="34" charset="-127"/>
                <a:cs typeface="Times New Roman" panose="02020603050405020304" pitchFamily="18" charset="0"/>
              </a:rPr>
              <a:t>SOCOM </a:t>
            </a:r>
            <a:r>
              <a:rPr lang="en-US" sz="1200" dirty="0">
                <a:latin typeface="Calibri" panose="020F0502020204030204" pitchFamily="34" charset="0"/>
                <a:ea typeface="Malgun Gothic" panose="020B0503020000020004" pitchFamily="34" charset="-127"/>
                <a:cs typeface="Times New Roman" panose="02020603050405020304" pitchFamily="18" charset="0"/>
              </a:rPr>
              <a:t>AUP</a:t>
            </a:r>
          </a:p>
          <a:p>
            <a:pPr>
              <a:lnSpc>
                <a:spcPct val="107000"/>
              </a:lnSpc>
            </a:pPr>
            <a:r>
              <a:rPr lang="en-US" sz="1200" dirty="0" smtClean="0">
                <a:latin typeface="Calibri" panose="020F0502020204030204" pitchFamily="34" charset="0"/>
                <a:ea typeface="Malgun Gothic" panose="020B0503020000020004" pitchFamily="34" charset="-127"/>
                <a:cs typeface="Times New Roman" panose="02020603050405020304" pitchFamily="18" charset="0"/>
              </a:rPr>
              <a:t>DoD </a:t>
            </a:r>
            <a:r>
              <a:rPr lang="en-US" sz="1200" dirty="0">
                <a:latin typeface="Calibri" panose="020F0502020204030204" pitchFamily="34" charset="0"/>
                <a:ea typeface="Malgun Gothic" panose="020B0503020000020004" pitchFamily="34" charset="-127"/>
                <a:cs typeface="Times New Roman" panose="02020603050405020304" pitchFamily="18" charset="0"/>
              </a:rPr>
              <a:t>Cyber Awareness Challenge Certificate - Doe, John D MAJ 1SFG IA CERT (05 APR 2017) … date of expiration</a:t>
            </a:r>
          </a:p>
          <a:p>
            <a:pPr>
              <a:lnSpc>
                <a:spcPct val="107000"/>
              </a:lnSpc>
            </a:pPr>
            <a:r>
              <a:rPr lang="en-US" sz="1200" dirty="0">
                <a:latin typeface="Calibri" panose="020F0502020204030204" pitchFamily="34" charset="0"/>
                <a:ea typeface="Malgun Gothic" panose="020B0503020000020004" pitchFamily="34" charset="-127"/>
                <a:cs typeface="Times New Roman" panose="02020603050405020304" pitchFamily="18" charset="0"/>
              </a:rPr>
              <a:t>Info Text File - Doe, John D MAJ 1SFG </a:t>
            </a:r>
            <a:r>
              <a:rPr lang="en-US" sz="1200" dirty="0" smtClean="0">
                <a:latin typeface="Calibri" panose="020F0502020204030204" pitchFamily="34" charset="0"/>
                <a:ea typeface="Malgun Gothic" panose="020B0503020000020004" pitchFamily="34" charset="-127"/>
                <a:cs typeface="Times New Roman" panose="02020603050405020304" pitchFamily="18" charset="0"/>
              </a:rPr>
              <a:t>INFO</a:t>
            </a:r>
          </a:p>
          <a:p>
            <a:pPr>
              <a:lnSpc>
                <a:spcPct val="107000"/>
              </a:lnSpc>
            </a:pPr>
            <a:r>
              <a:rPr lang="en-US" sz="1200" dirty="0" smtClean="0">
                <a:effectLst/>
                <a:latin typeface="Calibri" panose="020F0502020204030204" pitchFamily="34" charset="0"/>
                <a:ea typeface="Malgun Gothic" panose="020B0503020000020004" pitchFamily="34" charset="-127"/>
                <a:cs typeface="Times New Roman" panose="02020603050405020304" pitchFamily="18" charset="0"/>
              </a:rPr>
              <a:t> </a:t>
            </a:r>
            <a:endParaRPr lang="en-US" sz="12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pPr>
            <a:r>
              <a:rPr lang="en-US" sz="1200" dirty="0">
                <a:latin typeface="Calibri" panose="020F0502020204030204" pitchFamily="34" charset="0"/>
                <a:ea typeface="Malgun Gothic" panose="020B0503020000020004" pitchFamily="34" charset="-127"/>
                <a:cs typeface="Times New Roman" panose="02020603050405020304" pitchFamily="18" charset="0"/>
              </a:rPr>
              <a:t>Please direct any questions to </a:t>
            </a:r>
            <a:r>
              <a:rPr lang="en-US" sz="1200" u="sng" dirty="0">
                <a:solidFill>
                  <a:srgbClr val="0563C1"/>
                </a:solidFill>
                <a:latin typeface="Calibri" panose="020F0502020204030204" pitchFamily="34" charset="0"/>
                <a:ea typeface="Malgun Gothic" panose="020B0503020000020004" pitchFamily="34" charset="-127"/>
                <a:cs typeface="Times New Roman" panose="02020603050405020304" pitchFamily="18" charset="0"/>
                <a:hlinkClick r:id="rId2"/>
              </a:rPr>
              <a:t>SOCKOR/SOJ6Helpdesk@socom.mil</a:t>
            </a:r>
            <a:endParaRPr lang="en-US" sz="12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pPr>
            <a:endParaRPr lang="en-US" sz="1200" dirty="0" smtClean="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991" y="4772201"/>
            <a:ext cx="2043156" cy="2043156"/>
          </a:xfrm>
          <a:prstGeom prst="rect">
            <a:avLst/>
          </a:prstGeom>
        </p:spPr>
      </p:pic>
    </p:spTree>
    <p:extLst>
      <p:ext uri="{BB962C8B-B14F-4D97-AF65-F5344CB8AC3E}">
        <p14:creationId xmlns:p14="http://schemas.microsoft.com/office/powerpoint/2010/main" val="285963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276" y="66298"/>
            <a:ext cx="6524753" cy="6696641"/>
          </a:xfrm>
          <a:prstGeom prst="rect">
            <a:avLst/>
          </a:prstGeom>
        </p:spPr>
      </p:pic>
      <p:sp>
        <p:nvSpPr>
          <p:cNvPr id="6" name="TextBox 5"/>
          <p:cNvSpPr txBox="1"/>
          <p:nvPr/>
        </p:nvSpPr>
        <p:spPr>
          <a:xfrm>
            <a:off x="377035" y="1991952"/>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7" name="TextBox 6"/>
          <p:cNvSpPr txBox="1"/>
          <p:nvPr/>
        </p:nvSpPr>
        <p:spPr>
          <a:xfrm>
            <a:off x="1873752" y="1993459"/>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8" name="TextBox 7"/>
          <p:cNvSpPr txBox="1"/>
          <p:nvPr/>
        </p:nvSpPr>
        <p:spPr>
          <a:xfrm>
            <a:off x="3346652" y="2005028"/>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9" name="TextBox 8"/>
          <p:cNvSpPr txBox="1"/>
          <p:nvPr/>
        </p:nvSpPr>
        <p:spPr>
          <a:xfrm>
            <a:off x="4803226" y="2010641"/>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0" name="TextBox 9"/>
          <p:cNvSpPr txBox="1"/>
          <p:nvPr/>
        </p:nvSpPr>
        <p:spPr>
          <a:xfrm>
            <a:off x="3515487" y="1527084"/>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1" name="TextBox 10"/>
          <p:cNvSpPr txBox="1"/>
          <p:nvPr/>
        </p:nvSpPr>
        <p:spPr>
          <a:xfrm>
            <a:off x="5062258" y="1527083"/>
            <a:ext cx="1546771" cy="307777"/>
          </a:xfrm>
          <a:prstGeom prst="rect">
            <a:avLst/>
          </a:prstGeom>
          <a:noFill/>
        </p:spPr>
        <p:txBody>
          <a:bodyPr wrap="squar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2" name="TextBox 11"/>
          <p:cNvSpPr txBox="1"/>
          <p:nvPr/>
        </p:nvSpPr>
        <p:spPr>
          <a:xfrm>
            <a:off x="346775" y="2358515"/>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3" name="TextBox 12"/>
          <p:cNvSpPr txBox="1"/>
          <p:nvPr/>
        </p:nvSpPr>
        <p:spPr>
          <a:xfrm>
            <a:off x="4859695" y="2491303"/>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4" name="TextBox 13"/>
          <p:cNvSpPr txBox="1"/>
          <p:nvPr/>
        </p:nvSpPr>
        <p:spPr>
          <a:xfrm>
            <a:off x="1842387" y="2781033"/>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5" name="TextBox 14"/>
          <p:cNvSpPr txBox="1"/>
          <p:nvPr/>
        </p:nvSpPr>
        <p:spPr>
          <a:xfrm>
            <a:off x="3328545" y="2781033"/>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6" name="TextBox 15"/>
          <p:cNvSpPr txBox="1"/>
          <p:nvPr/>
        </p:nvSpPr>
        <p:spPr>
          <a:xfrm>
            <a:off x="4823481" y="2792705"/>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7" name="TextBox 16"/>
          <p:cNvSpPr txBox="1"/>
          <p:nvPr/>
        </p:nvSpPr>
        <p:spPr>
          <a:xfrm>
            <a:off x="506034" y="3841678"/>
            <a:ext cx="1442767" cy="307777"/>
          </a:xfrm>
          <a:prstGeom prst="rect">
            <a:avLst/>
          </a:prstGeom>
          <a:noFill/>
        </p:spPr>
        <p:txBody>
          <a:bodyPr wrap="none" rtlCol="0">
            <a:spAutoFit/>
          </a:bodyPr>
          <a:lstStyle/>
          <a:p>
            <a:r>
              <a:rPr lang="en-US" sz="1400" b="1" dirty="0" smtClean="0">
                <a:solidFill>
                  <a:srgbClr val="FF0000"/>
                </a:solidFill>
              </a:rPr>
              <a:t>Check box/boxes</a:t>
            </a:r>
            <a:endParaRPr lang="en-US" sz="1400" b="1" dirty="0">
              <a:solidFill>
                <a:srgbClr val="FF0000"/>
              </a:solidFill>
            </a:endParaRPr>
          </a:p>
        </p:txBody>
      </p:sp>
      <p:sp>
        <p:nvSpPr>
          <p:cNvPr id="19" name="TextBox 18"/>
          <p:cNvSpPr txBox="1"/>
          <p:nvPr/>
        </p:nvSpPr>
        <p:spPr>
          <a:xfrm>
            <a:off x="410149" y="4599289"/>
            <a:ext cx="1908984" cy="307777"/>
          </a:xfrm>
          <a:prstGeom prst="rect">
            <a:avLst/>
          </a:prstGeom>
          <a:noFill/>
        </p:spPr>
        <p:txBody>
          <a:bodyPr wrap="none" rtlCol="0">
            <a:spAutoFit/>
          </a:bodyPr>
          <a:lstStyle/>
          <a:p>
            <a:r>
              <a:rPr lang="en-US" sz="1400" b="1" dirty="0" smtClean="0">
                <a:solidFill>
                  <a:srgbClr val="FF0000"/>
                </a:solidFill>
              </a:rPr>
              <a:t>Supervisor Information</a:t>
            </a:r>
            <a:endParaRPr lang="en-US" sz="1400" b="1" dirty="0">
              <a:solidFill>
                <a:srgbClr val="FF0000"/>
              </a:solidFill>
            </a:endParaRPr>
          </a:p>
        </p:txBody>
      </p:sp>
      <p:sp>
        <p:nvSpPr>
          <p:cNvPr id="20" name="TextBox 19"/>
          <p:cNvSpPr txBox="1"/>
          <p:nvPr/>
        </p:nvSpPr>
        <p:spPr>
          <a:xfrm>
            <a:off x="4393534" y="4631583"/>
            <a:ext cx="1908984" cy="307777"/>
          </a:xfrm>
          <a:prstGeom prst="rect">
            <a:avLst/>
          </a:prstGeom>
          <a:noFill/>
        </p:spPr>
        <p:txBody>
          <a:bodyPr wrap="none" rtlCol="0">
            <a:spAutoFit/>
          </a:bodyPr>
          <a:lstStyle/>
          <a:p>
            <a:r>
              <a:rPr lang="en-US" sz="1400" b="1" dirty="0" smtClean="0">
                <a:solidFill>
                  <a:srgbClr val="FF0000"/>
                </a:solidFill>
              </a:rPr>
              <a:t>Supervisor Information</a:t>
            </a:r>
            <a:endParaRPr lang="en-US" sz="1400" b="1" dirty="0">
              <a:solidFill>
                <a:srgbClr val="FF0000"/>
              </a:solidFill>
            </a:endParaRPr>
          </a:p>
        </p:txBody>
      </p:sp>
      <p:sp>
        <p:nvSpPr>
          <p:cNvPr id="21" name="TextBox 20"/>
          <p:cNvSpPr txBox="1"/>
          <p:nvPr/>
        </p:nvSpPr>
        <p:spPr>
          <a:xfrm>
            <a:off x="506034" y="5054701"/>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2" name="TextBox 21"/>
          <p:cNvSpPr txBox="1"/>
          <p:nvPr/>
        </p:nvSpPr>
        <p:spPr>
          <a:xfrm>
            <a:off x="2250915" y="5066775"/>
            <a:ext cx="521297" cy="307777"/>
          </a:xfrm>
          <a:prstGeom prst="rect">
            <a:avLst/>
          </a:prstGeom>
          <a:noFill/>
        </p:spPr>
        <p:txBody>
          <a:bodyPr wrap="none" rtlCol="0">
            <a:spAutoFit/>
          </a:bodyPr>
          <a:lstStyle/>
          <a:p>
            <a:r>
              <a:rPr lang="en-US" sz="1400" b="1" dirty="0" smtClean="0">
                <a:solidFill>
                  <a:srgbClr val="FF0000"/>
                </a:solidFill>
              </a:rPr>
              <a:t>DOB</a:t>
            </a:r>
            <a:endParaRPr lang="en-US" sz="1400" b="1" dirty="0">
              <a:solidFill>
                <a:srgbClr val="FF0000"/>
              </a:solidFill>
            </a:endParaRPr>
          </a:p>
        </p:txBody>
      </p:sp>
      <p:sp>
        <p:nvSpPr>
          <p:cNvPr id="23" name="TextBox 22"/>
          <p:cNvSpPr txBox="1"/>
          <p:nvPr/>
        </p:nvSpPr>
        <p:spPr>
          <a:xfrm>
            <a:off x="3515487" y="5066774"/>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4" name="TextBox 23"/>
          <p:cNvSpPr txBox="1"/>
          <p:nvPr/>
        </p:nvSpPr>
        <p:spPr>
          <a:xfrm>
            <a:off x="694771" y="5809520"/>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5" name="TextBox 24"/>
          <p:cNvSpPr txBox="1"/>
          <p:nvPr/>
        </p:nvSpPr>
        <p:spPr>
          <a:xfrm>
            <a:off x="2772212" y="5809519"/>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6" name="TextBox 25"/>
          <p:cNvSpPr txBox="1"/>
          <p:nvPr/>
        </p:nvSpPr>
        <p:spPr>
          <a:xfrm>
            <a:off x="1011135" y="5354108"/>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7" name="TextBox 26"/>
          <p:cNvSpPr txBox="1"/>
          <p:nvPr/>
        </p:nvSpPr>
        <p:spPr>
          <a:xfrm>
            <a:off x="1066923" y="6153634"/>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8" name="TextBox 27"/>
          <p:cNvSpPr txBox="1"/>
          <p:nvPr/>
        </p:nvSpPr>
        <p:spPr>
          <a:xfrm>
            <a:off x="4187230" y="6153634"/>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29" name="TextBox 28"/>
          <p:cNvSpPr txBox="1"/>
          <p:nvPr/>
        </p:nvSpPr>
        <p:spPr>
          <a:xfrm>
            <a:off x="2535050" y="4596938"/>
            <a:ext cx="1659429" cy="307777"/>
          </a:xfrm>
          <a:prstGeom prst="rect">
            <a:avLst/>
          </a:prstGeom>
          <a:noFill/>
        </p:spPr>
        <p:txBody>
          <a:bodyPr wrap="none" rtlCol="0">
            <a:spAutoFit/>
          </a:bodyPr>
          <a:lstStyle/>
          <a:p>
            <a:r>
              <a:rPr lang="en-US" sz="1400" b="1" dirty="0" smtClean="0">
                <a:solidFill>
                  <a:srgbClr val="FF0000"/>
                </a:solidFill>
              </a:rPr>
              <a:t>Supervisor </a:t>
            </a:r>
            <a:r>
              <a:rPr lang="en-US" sz="1400" b="1" dirty="0" err="1" smtClean="0">
                <a:solidFill>
                  <a:srgbClr val="FF0000"/>
                </a:solidFill>
              </a:rPr>
              <a:t>Digi</a:t>
            </a:r>
            <a:r>
              <a:rPr lang="en-US" sz="1400" b="1" dirty="0" smtClean="0">
                <a:solidFill>
                  <a:srgbClr val="FF0000"/>
                </a:solidFill>
              </a:rPr>
              <a:t> Sign</a:t>
            </a:r>
            <a:endParaRPr lang="en-US" sz="1400" b="1" dirty="0">
              <a:solidFill>
                <a:srgbClr val="FF0000"/>
              </a:solidFill>
            </a:endParaRPr>
          </a:p>
        </p:txBody>
      </p:sp>
      <p:sp>
        <p:nvSpPr>
          <p:cNvPr id="30" name="TextBox 29"/>
          <p:cNvSpPr txBox="1"/>
          <p:nvPr/>
        </p:nvSpPr>
        <p:spPr>
          <a:xfrm>
            <a:off x="4823482" y="3078158"/>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31" name="TextBox 30"/>
          <p:cNvSpPr txBox="1"/>
          <p:nvPr/>
        </p:nvSpPr>
        <p:spPr>
          <a:xfrm>
            <a:off x="4180153" y="3847546"/>
            <a:ext cx="974306" cy="307777"/>
          </a:xfrm>
          <a:prstGeom prst="rect">
            <a:avLst/>
          </a:prstGeom>
          <a:noFill/>
        </p:spPr>
        <p:txBody>
          <a:bodyPr wrap="none" rtlCol="0">
            <a:spAutoFit/>
          </a:bodyPr>
          <a:lstStyle/>
          <a:p>
            <a:r>
              <a:rPr lang="en-US" sz="1400" b="1" dirty="0" smtClean="0">
                <a:solidFill>
                  <a:srgbClr val="FF0000"/>
                </a:solidFill>
              </a:rPr>
              <a:t>Input Date</a:t>
            </a:r>
            <a:endParaRPr lang="en-US" sz="1400" b="1" dirty="0">
              <a:solidFill>
                <a:srgbClr val="FF0000"/>
              </a:solidFill>
            </a:endParaRPr>
          </a:p>
        </p:txBody>
      </p:sp>
      <p:sp>
        <p:nvSpPr>
          <p:cNvPr id="33" name="TextBox 32"/>
          <p:cNvSpPr txBox="1"/>
          <p:nvPr/>
        </p:nvSpPr>
        <p:spPr>
          <a:xfrm>
            <a:off x="4667306" y="5809518"/>
            <a:ext cx="1065292" cy="307777"/>
          </a:xfrm>
          <a:prstGeom prst="rect">
            <a:avLst/>
          </a:prstGeom>
          <a:noFill/>
        </p:spPr>
        <p:txBody>
          <a:bodyPr wrap="none" rtlCol="0">
            <a:spAutoFit/>
          </a:bodyPr>
          <a:lstStyle/>
          <a:p>
            <a:r>
              <a:rPr lang="en-US" sz="1400" b="1" dirty="0" smtClean="0">
                <a:solidFill>
                  <a:srgbClr val="FF0000"/>
                </a:solidFill>
              </a:rPr>
              <a:t>Leave Blank</a:t>
            </a:r>
            <a:endParaRPr lang="en-US" sz="1400" b="1" dirty="0">
              <a:solidFill>
                <a:srgbClr val="FF0000"/>
              </a:solidFill>
            </a:endParaRPr>
          </a:p>
        </p:txBody>
      </p:sp>
      <p:sp>
        <p:nvSpPr>
          <p:cNvPr id="32" name="TextBox 31"/>
          <p:cNvSpPr txBox="1"/>
          <p:nvPr/>
        </p:nvSpPr>
        <p:spPr>
          <a:xfrm>
            <a:off x="8367140" y="2946593"/>
            <a:ext cx="1873783" cy="369332"/>
          </a:xfrm>
          <a:prstGeom prst="rect">
            <a:avLst/>
          </a:prstGeom>
          <a:noFill/>
        </p:spPr>
        <p:txBody>
          <a:bodyPr wrap="none" rtlCol="0">
            <a:spAutoFit/>
          </a:bodyPr>
          <a:lstStyle/>
          <a:p>
            <a:r>
              <a:rPr lang="en-US" dirty="0" smtClean="0"/>
              <a:t>USSOCOM IMT 12</a:t>
            </a:r>
          </a:p>
        </p:txBody>
      </p:sp>
    </p:spTree>
    <p:extLst>
      <p:ext uri="{BB962C8B-B14F-4D97-AF65-F5344CB8AC3E}">
        <p14:creationId xmlns:p14="http://schemas.microsoft.com/office/powerpoint/2010/main" val="50027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5984341" cy="6858001"/>
          </a:xfrm>
          <a:prstGeom prst="rect">
            <a:avLst/>
          </a:prstGeom>
        </p:spPr>
      </p:pic>
      <p:sp>
        <p:nvSpPr>
          <p:cNvPr id="5" name="TextBox 4"/>
          <p:cNvSpPr txBox="1"/>
          <p:nvPr/>
        </p:nvSpPr>
        <p:spPr>
          <a:xfrm>
            <a:off x="1867756" y="6420289"/>
            <a:ext cx="1207382" cy="307777"/>
          </a:xfrm>
          <a:prstGeom prst="rect">
            <a:avLst/>
          </a:prstGeom>
          <a:noFill/>
        </p:spPr>
        <p:txBody>
          <a:bodyPr wrap="none" rtlCol="0">
            <a:spAutoFit/>
          </a:bodyPr>
          <a:lstStyle/>
          <a:p>
            <a:r>
              <a:rPr lang="en-US" sz="1400" b="1" dirty="0" smtClean="0">
                <a:solidFill>
                  <a:srgbClr val="FF0000"/>
                </a:solidFill>
              </a:rPr>
              <a:t>User </a:t>
            </a:r>
            <a:r>
              <a:rPr lang="en-US" sz="1400" b="1" dirty="0" err="1" smtClean="0">
                <a:solidFill>
                  <a:srgbClr val="FF0000"/>
                </a:solidFill>
              </a:rPr>
              <a:t>Digi</a:t>
            </a:r>
            <a:r>
              <a:rPr lang="en-US" sz="1400" b="1" dirty="0" smtClean="0">
                <a:solidFill>
                  <a:srgbClr val="FF0000"/>
                </a:solidFill>
              </a:rPr>
              <a:t> Sign</a:t>
            </a:r>
            <a:endParaRPr lang="en-US" sz="1400" b="1" dirty="0">
              <a:solidFill>
                <a:srgbClr val="FF0000"/>
              </a:solidFill>
            </a:endParaRPr>
          </a:p>
        </p:txBody>
      </p:sp>
      <p:sp>
        <p:nvSpPr>
          <p:cNvPr id="6" name="TextBox 5"/>
          <p:cNvSpPr txBox="1"/>
          <p:nvPr/>
        </p:nvSpPr>
        <p:spPr>
          <a:xfrm>
            <a:off x="4815614" y="6428611"/>
            <a:ext cx="864276" cy="276999"/>
          </a:xfrm>
          <a:prstGeom prst="rect">
            <a:avLst/>
          </a:prstGeom>
          <a:noFill/>
        </p:spPr>
        <p:txBody>
          <a:bodyPr wrap="none" rtlCol="0">
            <a:spAutoFit/>
          </a:bodyPr>
          <a:lstStyle/>
          <a:p>
            <a:r>
              <a:rPr lang="en-US" sz="1200" b="1" dirty="0" smtClean="0">
                <a:solidFill>
                  <a:srgbClr val="FF0000"/>
                </a:solidFill>
              </a:rPr>
              <a:t>Input </a:t>
            </a:r>
            <a:r>
              <a:rPr lang="en-US" sz="1200" b="1" dirty="0" smtClean="0">
                <a:solidFill>
                  <a:srgbClr val="FF0000"/>
                </a:solidFill>
              </a:rPr>
              <a:t>Date</a:t>
            </a:r>
            <a:endParaRPr lang="en-US" sz="1200" b="1" dirty="0">
              <a:solidFill>
                <a:srgbClr val="FF0000"/>
              </a:solidFill>
            </a:endParaRPr>
          </a:p>
        </p:txBody>
      </p:sp>
      <p:sp>
        <p:nvSpPr>
          <p:cNvPr id="7" name="TextBox 6"/>
          <p:cNvSpPr txBox="1"/>
          <p:nvPr/>
        </p:nvSpPr>
        <p:spPr>
          <a:xfrm>
            <a:off x="7913632" y="2946593"/>
            <a:ext cx="2398734" cy="369332"/>
          </a:xfrm>
          <a:prstGeom prst="rect">
            <a:avLst/>
          </a:prstGeom>
          <a:noFill/>
        </p:spPr>
        <p:txBody>
          <a:bodyPr wrap="none" rtlCol="0">
            <a:spAutoFit/>
          </a:bodyPr>
          <a:lstStyle/>
          <a:p>
            <a:r>
              <a:rPr lang="en-US" dirty="0" smtClean="0"/>
              <a:t>USSOCOM IMT 12 cont.</a:t>
            </a:r>
          </a:p>
        </p:txBody>
      </p:sp>
    </p:spTree>
    <p:extLst>
      <p:ext uri="{BB962C8B-B14F-4D97-AF65-F5344CB8AC3E}">
        <p14:creationId xmlns:p14="http://schemas.microsoft.com/office/powerpoint/2010/main" val="192334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7274" t="36854" r="37726" b="4745"/>
          <a:stretch/>
        </p:blipFill>
        <p:spPr>
          <a:xfrm>
            <a:off x="300593" y="521293"/>
            <a:ext cx="6400800" cy="6007694"/>
          </a:xfrm>
          <a:prstGeom prst="rect">
            <a:avLst/>
          </a:prstGeom>
        </p:spPr>
      </p:pic>
      <p:sp>
        <p:nvSpPr>
          <p:cNvPr id="7" name="TextBox 6"/>
          <p:cNvSpPr txBox="1"/>
          <p:nvPr/>
        </p:nvSpPr>
        <p:spPr>
          <a:xfrm>
            <a:off x="4798279" y="3730110"/>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8" name="TextBox 7"/>
          <p:cNvSpPr txBox="1"/>
          <p:nvPr/>
        </p:nvSpPr>
        <p:spPr>
          <a:xfrm>
            <a:off x="4041757" y="4431256"/>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9" name="TextBox 8"/>
          <p:cNvSpPr txBox="1"/>
          <p:nvPr/>
        </p:nvSpPr>
        <p:spPr>
          <a:xfrm>
            <a:off x="2744471" y="3730110"/>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0" name="TextBox 9"/>
          <p:cNvSpPr txBox="1"/>
          <p:nvPr/>
        </p:nvSpPr>
        <p:spPr>
          <a:xfrm>
            <a:off x="751199" y="3730111"/>
            <a:ext cx="1513043" cy="307777"/>
          </a:xfrm>
          <a:prstGeom prst="rect">
            <a:avLst/>
          </a:prstGeom>
          <a:noFill/>
        </p:spPr>
        <p:txBody>
          <a:bodyPr wrap="squar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11" name="TextBox 10"/>
          <p:cNvSpPr txBox="1"/>
          <p:nvPr/>
        </p:nvSpPr>
        <p:spPr>
          <a:xfrm>
            <a:off x="3089572" y="3995157"/>
            <a:ext cx="631904" cy="307777"/>
          </a:xfrm>
          <a:prstGeom prst="rect">
            <a:avLst/>
          </a:prstGeom>
          <a:noFill/>
        </p:spPr>
        <p:txBody>
          <a:bodyPr wrap="none" rtlCol="0">
            <a:spAutoFit/>
          </a:bodyPr>
          <a:lstStyle/>
          <a:p>
            <a:r>
              <a:rPr lang="en-US" sz="1400" b="1" dirty="0" smtClean="0">
                <a:solidFill>
                  <a:srgbClr val="FF0000"/>
                </a:solidFill>
              </a:rPr>
              <a:t>Select</a:t>
            </a:r>
            <a:endParaRPr lang="en-US" sz="1400" b="1" dirty="0">
              <a:solidFill>
                <a:srgbClr val="FF0000"/>
              </a:solidFill>
            </a:endParaRPr>
          </a:p>
        </p:txBody>
      </p:sp>
      <p:sp>
        <p:nvSpPr>
          <p:cNvPr id="12" name="TextBox 11"/>
          <p:cNvSpPr txBox="1"/>
          <p:nvPr/>
        </p:nvSpPr>
        <p:spPr>
          <a:xfrm>
            <a:off x="1561909" y="4346583"/>
            <a:ext cx="1207382" cy="307777"/>
          </a:xfrm>
          <a:prstGeom prst="rect">
            <a:avLst/>
          </a:prstGeom>
          <a:noFill/>
        </p:spPr>
        <p:txBody>
          <a:bodyPr wrap="none" rtlCol="0">
            <a:spAutoFit/>
          </a:bodyPr>
          <a:lstStyle/>
          <a:p>
            <a:r>
              <a:rPr lang="en-US" sz="1400" b="1" dirty="0" smtClean="0">
                <a:solidFill>
                  <a:srgbClr val="FF0000"/>
                </a:solidFill>
              </a:rPr>
              <a:t>User </a:t>
            </a:r>
            <a:r>
              <a:rPr lang="en-US" sz="1400" b="1" dirty="0" err="1" smtClean="0">
                <a:solidFill>
                  <a:srgbClr val="FF0000"/>
                </a:solidFill>
              </a:rPr>
              <a:t>Digi</a:t>
            </a:r>
            <a:r>
              <a:rPr lang="en-US" sz="1400" b="1" dirty="0" smtClean="0">
                <a:solidFill>
                  <a:srgbClr val="FF0000"/>
                </a:solidFill>
              </a:rPr>
              <a:t> Sign</a:t>
            </a:r>
            <a:endParaRPr lang="en-US" sz="1400" b="1" dirty="0">
              <a:solidFill>
                <a:srgbClr val="FF0000"/>
              </a:solidFill>
            </a:endParaRPr>
          </a:p>
        </p:txBody>
      </p:sp>
      <p:sp>
        <p:nvSpPr>
          <p:cNvPr id="13" name="TextBox 12"/>
          <p:cNvSpPr txBox="1"/>
          <p:nvPr/>
        </p:nvSpPr>
        <p:spPr>
          <a:xfrm>
            <a:off x="8108749" y="2917209"/>
            <a:ext cx="1401217" cy="369332"/>
          </a:xfrm>
          <a:prstGeom prst="rect">
            <a:avLst/>
          </a:prstGeom>
          <a:noFill/>
        </p:spPr>
        <p:txBody>
          <a:bodyPr wrap="none" rtlCol="0">
            <a:spAutoFit/>
          </a:bodyPr>
          <a:lstStyle/>
          <a:p>
            <a:r>
              <a:rPr lang="en-US" dirty="0" smtClean="0"/>
              <a:t>SOCKOR AUP</a:t>
            </a:r>
            <a:endParaRPr lang="en-US" dirty="0"/>
          </a:p>
        </p:txBody>
      </p:sp>
    </p:spTree>
    <p:extLst>
      <p:ext uri="{BB962C8B-B14F-4D97-AF65-F5344CB8AC3E}">
        <p14:creationId xmlns:p14="http://schemas.microsoft.com/office/powerpoint/2010/main" val="25985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641" y="100176"/>
            <a:ext cx="8953877" cy="6671816"/>
          </a:xfrm>
          <a:prstGeom prst="rect">
            <a:avLst/>
          </a:prstGeom>
        </p:spPr>
      </p:pic>
      <p:sp>
        <p:nvSpPr>
          <p:cNvPr id="5" name="TextBox 4"/>
          <p:cNvSpPr txBox="1"/>
          <p:nvPr/>
        </p:nvSpPr>
        <p:spPr>
          <a:xfrm>
            <a:off x="9062518" y="2858486"/>
            <a:ext cx="2984073" cy="646331"/>
          </a:xfrm>
          <a:prstGeom prst="rect">
            <a:avLst/>
          </a:prstGeom>
          <a:noFill/>
        </p:spPr>
        <p:txBody>
          <a:bodyPr wrap="square" rtlCol="0">
            <a:spAutoFit/>
          </a:bodyPr>
          <a:lstStyle/>
          <a:p>
            <a:pPr algn="ctr"/>
            <a:r>
              <a:rPr lang="en-US" dirty="0" smtClean="0"/>
              <a:t>DoD Cyber Awareness</a:t>
            </a:r>
          </a:p>
          <a:p>
            <a:pPr algn="ctr"/>
            <a:r>
              <a:rPr lang="en-US" dirty="0" smtClean="0"/>
              <a:t>Challenge Certificate</a:t>
            </a:r>
            <a:endParaRPr lang="en-US" dirty="0"/>
          </a:p>
        </p:txBody>
      </p:sp>
      <p:sp>
        <p:nvSpPr>
          <p:cNvPr id="6" name="TextBox 5"/>
          <p:cNvSpPr txBox="1"/>
          <p:nvPr/>
        </p:nvSpPr>
        <p:spPr>
          <a:xfrm>
            <a:off x="9208604" y="3436084"/>
            <a:ext cx="2691900" cy="523220"/>
          </a:xfrm>
          <a:prstGeom prst="rect">
            <a:avLst/>
          </a:prstGeom>
          <a:noFill/>
        </p:spPr>
        <p:txBody>
          <a:bodyPr wrap="square" rtlCol="0">
            <a:spAutoFit/>
          </a:bodyPr>
          <a:lstStyle/>
          <a:p>
            <a:pPr algn="ctr"/>
            <a:r>
              <a:rPr lang="en-US" sz="1400" b="1" dirty="0">
                <a:solidFill>
                  <a:srgbClr val="FF0000"/>
                </a:solidFill>
              </a:rPr>
              <a:t>The JKO equivalent is also acceptable (not shown).</a:t>
            </a:r>
          </a:p>
        </p:txBody>
      </p:sp>
    </p:spTree>
    <p:extLst>
      <p:ext uri="{BB962C8B-B14F-4D97-AF65-F5344CB8AC3E}">
        <p14:creationId xmlns:p14="http://schemas.microsoft.com/office/powerpoint/2010/main" val="348488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920" y="116280"/>
            <a:ext cx="7334250" cy="6741720"/>
          </a:xfrm>
          <a:prstGeom prst="rect">
            <a:avLst/>
          </a:prstGeom>
        </p:spPr>
      </p:pic>
      <p:sp>
        <p:nvSpPr>
          <p:cNvPr id="6" name="TextBox 5"/>
          <p:cNvSpPr txBox="1"/>
          <p:nvPr/>
        </p:nvSpPr>
        <p:spPr>
          <a:xfrm>
            <a:off x="933270" y="931071"/>
            <a:ext cx="1513043" cy="307777"/>
          </a:xfrm>
          <a:prstGeom prst="rect">
            <a:avLst/>
          </a:prstGeom>
          <a:noFill/>
        </p:spPr>
        <p:txBody>
          <a:bodyPr wrap="none" rtlCol="0">
            <a:spAutoFit/>
          </a:bodyPr>
          <a:lstStyle/>
          <a:p>
            <a:r>
              <a:rPr lang="en-US" sz="1400" b="1" dirty="0" smtClean="0">
                <a:solidFill>
                  <a:srgbClr val="FF0000"/>
                </a:solidFill>
              </a:rPr>
              <a:t>Input Information</a:t>
            </a:r>
            <a:endParaRPr lang="en-US" sz="1400" b="1" dirty="0">
              <a:solidFill>
                <a:srgbClr val="FF0000"/>
              </a:solidFill>
            </a:endParaRPr>
          </a:p>
        </p:txBody>
      </p:sp>
      <p:sp>
        <p:nvSpPr>
          <p:cNvPr id="7" name="TextBox 6"/>
          <p:cNvSpPr txBox="1"/>
          <p:nvPr/>
        </p:nvSpPr>
        <p:spPr>
          <a:xfrm>
            <a:off x="8573632" y="2942376"/>
            <a:ext cx="1583767" cy="369332"/>
          </a:xfrm>
          <a:prstGeom prst="rect">
            <a:avLst/>
          </a:prstGeom>
          <a:noFill/>
        </p:spPr>
        <p:txBody>
          <a:bodyPr wrap="none" rtlCol="0">
            <a:spAutoFit/>
          </a:bodyPr>
          <a:lstStyle/>
          <a:p>
            <a:r>
              <a:rPr lang="en-US" dirty="0" smtClean="0"/>
              <a:t>Info Document</a:t>
            </a:r>
            <a:endParaRPr lang="en-US" dirty="0"/>
          </a:p>
        </p:txBody>
      </p:sp>
    </p:spTree>
    <p:extLst>
      <p:ext uri="{BB962C8B-B14F-4D97-AF65-F5344CB8AC3E}">
        <p14:creationId xmlns:p14="http://schemas.microsoft.com/office/powerpoint/2010/main" val="365136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329fc8fc-4b98-43a2-bf9d-792bb789bf0d"/>
    <PageAuthor xmlns="6b8a6f93-f07f-4fb1-8818-4c0267a49c9e" xsi:nil="true"/>
    <Thumbnail_x0020_Image xmlns="6b8a6f93-f07f-4fb1-8818-4c0267a49c9e">
      <Url xsi:nil="true"/>
      <Description xsi:nil="true"/>
    </Thumbnail_x0020_Image>
    <Abstract xmlns="329fc8fc-4b98-43a2-bf9d-792bb789bf0d" xsi:nil="true"/>
    <Publication_x0020_Expiration xmlns="329fc8fc-4b98-43a2-bf9d-792bb789bf0d" xsi:nil="true"/>
    <bbec32c864d647fba90a2c00fa4ec56d xmlns="6b8a6f93-f07f-4fb1-8818-4c0267a49c9e">
      <Terms xmlns="http://schemas.microsoft.com/office/infopath/2007/PartnerControls"/>
    </bbec32c864d647fba90a2c00fa4ec56d>
    <Publication_x0020_Type xmlns="329fc8fc-4b98-43a2-bf9d-792bb789bf0d">Publication</Publication_x0020_Type>
    <Featured xmlns="329fc8fc-4b98-43a2-bf9d-792bb789bf0d">true</Featured>
    <PublishDate xmlns="6b8a6f93-f07f-4fb1-8818-4c0267a49c9e">2017-06-28T17:06:50+00:00</Publish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9ABDD461BC294E975EA3DE3591CEA5" ma:contentTypeVersion="12" ma:contentTypeDescription="Create a new document." ma:contentTypeScope="" ma:versionID="f13558f081ca48789a92724a0a79a2d8">
  <xsd:schema xmlns:xsd="http://www.w3.org/2001/XMLSchema" xmlns:xs="http://www.w3.org/2001/XMLSchema" xmlns:p="http://schemas.microsoft.com/office/2006/metadata/properties" xmlns:ns1="http://schemas.microsoft.com/sharepoint/v3" xmlns:ns2="329fc8fc-4b98-43a2-bf9d-792bb789bf0d" xmlns:ns3="6b8a6f93-f07f-4fb1-8818-4c0267a49c9e" targetNamespace="http://schemas.microsoft.com/office/2006/metadata/properties" ma:root="true" ma:fieldsID="81f8cd8aa6e96f6779c104fd722e2451" ns1:_="" ns2:_="" ns3:_="">
    <xsd:import namespace="http://schemas.microsoft.com/sharepoint/v3"/>
    <xsd:import namespace="329fc8fc-4b98-43a2-bf9d-792bb789bf0d"/>
    <xsd:import namespace="6b8a6f93-f07f-4fb1-8818-4c0267a49c9e"/>
    <xsd:element name="properties">
      <xsd:complexType>
        <xsd:sequence>
          <xsd:element name="documentManagement">
            <xsd:complexType>
              <xsd:all>
                <xsd:element ref="ns1:PublishingStartDate" minOccurs="0"/>
                <xsd:element ref="ns1:PublishingExpirationDate" minOccurs="0"/>
                <xsd:element ref="ns2:Abstract" minOccurs="0"/>
                <xsd:element ref="ns2:Featured" minOccurs="0"/>
                <xsd:element ref="ns3:PageAuthor" minOccurs="0"/>
                <xsd:element ref="ns2:Publication_x0020_Expiration" minOccurs="0"/>
                <xsd:element ref="ns2:Publication_x0020_Type" minOccurs="0"/>
                <xsd:element ref="ns3:PublishDate" minOccurs="0"/>
                <xsd:element ref="ns3:bbec32c864d647fba90a2c00fa4ec56d" minOccurs="0"/>
                <xsd:element ref="ns2:TaxCatchAll" minOccurs="0"/>
                <xsd:element ref="ns3:Thumbnail_x0020_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9fc8fc-4b98-43a2-bf9d-792bb789bf0d" elementFormDefault="qualified">
    <xsd:import namespace="http://schemas.microsoft.com/office/2006/documentManagement/types"/>
    <xsd:import namespace="http://schemas.microsoft.com/office/infopath/2007/PartnerControls"/>
    <xsd:element name="Abstract" ma:index="10" nillable="true" ma:displayName="Abstract" ma:internalName="Abstract">
      <xsd:simpleType>
        <xsd:restriction base="dms:Note">
          <xsd:maxLength value="255"/>
        </xsd:restriction>
      </xsd:simpleType>
    </xsd:element>
    <xsd:element name="Featured" ma:index="11" nillable="true" ma:displayName="Featured" ma:default="1" ma:internalName="Featured">
      <xsd:simpleType>
        <xsd:restriction base="dms:Boolean"/>
      </xsd:simpleType>
    </xsd:element>
    <xsd:element name="Publication_x0020_Expiration" ma:index="13" nillable="true" ma:displayName="Publication Expiration" ma:format="DateOnly" ma:internalName="Publication_x0020_Expiration">
      <xsd:simpleType>
        <xsd:restriction base="dms:DateTime"/>
      </xsd:simpleType>
    </xsd:element>
    <xsd:element name="Publication_x0020_Type" ma:index="14" nillable="true" ma:displayName="Publication Type" ma:default="Publication" ma:format="Dropdown" ma:internalName="Publication_x0020_Type">
      <xsd:simpleType>
        <xsd:restriction base="dms:Choice">
          <xsd:enumeration value="Publication"/>
          <xsd:enumeration value="SOCOM Form"/>
          <xsd:enumeration value="SOCKOR Form"/>
        </xsd:restriction>
      </xsd:simpleType>
    </xsd:element>
    <xsd:element name="TaxCatchAll" ma:index="18" nillable="true" ma:displayName="Taxonomy Catch All Column" ma:hidden="true" ma:list="{1b8c3eb8-bd75-41c7-82fa-431c9e234611}" ma:internalName="TaxCatchAll" ma:showField="CatchAllData" ma:web="329fc8fc-4b98-43a2-bf9d-792bb789bf0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8a6f93-f07f-4fb1-8818-4c0267a49c9e" elementFormDefault="qualified">
    <xsd:import namespace="http://schemas.microsoft.com/office/2006/documentManagement/types"/>
    <xsd:import namespace="http://schemas.microsoft.com/office/infopath/2007/PartnerControls"/>
    <xsd:element name="PageAuthor" ma:index="12" nillable="true" ma:displayName="Page Author" ma:internalName="PageAuthor">
      <xsd:simpleType>
        <xsd:restriction base="dms:Text">
          <xsd:maxLength value="255"/>
        </xsd:restriction>
      </xsd:simpleType>
    </xsd:element>
    <xsd:element name="PublishDate" ma:index="15" nillable="true" ma:displayName="Publish Date" ma:default="[today]" ma:format="DateOnly" ma:internalName="PublishDate">
      <xsd:simpleType>
        <xsd:restriction base="dms:DateTime"/>
      </xsd:simpleType>
    </xsd:element>
    <xsd:element name="bbec32c864d647fba90a2c00fa4ec56d" ma:index="17" nillable="true" ma:taxonomy="true" ma:internalName="bbec32c864d647fba90a2c00fa4ec56d" ma:taxonomyFieldName="Tags" ma:displayName="Tags" ma:default="" ma:fieldId="{bbec32c8-64d6-47fb-a90a-2c00fa4ec56d}" ma:taxonomyMulti="true" ma:sspId="b52889b1-4328-43ec-8838-28ea08ad30b5" ma:termSetId="c2283eb0-181e-4c43-9a23-26aff8357762" ma:anchorId="00000000-0000-0000-0000-000000000000" ma:open="false" ma:isKeyword="false">
      <xsd:complexType>
        <xsd:sequence>
          <xsd:element ref="pc:Terms" minOccurs="0" maxOccurs="1"/>
        </xsd:sequence>
      </xsd:complexType>
    </xsd:element>
    <xsd:element name="Thumbnail_x0020_Image" ma:index="19" nillable="true" ma:displayName="Thumbnail Image" ma:description="" ma:format="Image" ma:internalName="Thumbnail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8B1971-468D-4691-B913-8C84ACAB9573}"/>
</file>

<file path=customXml/itemProps2.xml><?xml version="1.0" encoding="utf-8"?>
<ds:datastoreItem xmlns:ds="http://schemas.openxmlformats.org/officeDocument/2006/customXml" ds:itemID="{EFD7DC13-4142-4076-A07E-50E7C33CDE73}"/>
</file>

<file path=customXml/itemProps3.xml><?xml version="1.0" encoding="utf-8"?>
<ds:datastoreItem xmlns:ds="http://schemas.openxmlformats.org/officeDocument/2006/customXml" ds:itemID="{B3C6CA48-7E8E-43A1-95E0-2C9F57F167DB}"/>
</file>

<file path=docProps/app.xml><?xml version="1.0" encoding="utf-8"?>
<Properties xmlns="http://schemas.openxmlformats.org/officeDocument/2006/extended-properties" xmlns:vt="http://schemas.openxmlformats.org/officeDocument/2006/docPropsVTypes">
  <TotalTime>98</TotalTime>
  <Words>104</Words>
  <Application>Microsoft Office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Malgun Gothic</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SOCOM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Chung, Jumin CTR USSOCOM SOCKOR SOJ6</dc:creator>
  <cp:lastModifiedBy>DoD User</cp:lastModifiedBy>
  <cp:revision>14</cp:revision>
  <dcterms:created xsi:type="dcterms:W3CDTF">2017-01-26T01:00:17Z</dcterms:created>
  <dcterms:modified xsi:type="dcterms:W3CDTF">2017-01-26T23:35:44Z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0x010100669ABDD461BC294E975EA3DE3591CEA5</vt:lpwstr>
  </property>
</Properties>
</file>