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5" r:id="rId5"/>
    <p:sldId id="267" r:id="rId6"/>
    <p:sldId id="26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3" d="100"/>
          <a:sy n="33" d="100"/>
        </p:scale>
        <p:origin x="2104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ldara, Gabrielle N LTC USARMY USSOCOM SOCOM (USA)" userId="ff4a8604-1039-41a8-a232-3e755ebf6760" providerId="ADAL" clId="{06081DE5-15C3-4413-AA13-8F62A40D2CE4}"/>
    <pc:docChg chg="undo redo custSel addSld modSld">
      <pc:chgData name="Caldara, Gabrielle N LTC USARMY USSOCOM SOCOM (USA)" userId="ff4a8604-1039-41a8-a232-3e755ebf6760" providerId="ADAL" clId="{06081DE5-15C3-4413-AA13-8F62A40D2CE4}" dt="2022-09-27T16:18:21.448" v="355" actId="20577"/>
      <pc:docMkLst>
        <pc:docMk/>
      </pc:docMkLst>
      <pc:sldChg chg="modSp mod">
        <pc:chgData name="Caldara, Gabrielle N LTC USARMY USSOCOM SOCOM (USA)" userId="ff4a8604-1039-41a8-a232-3e755ebf6760" providerId="ADAL" clId="{06081DE5-15C3-4413-AA13-8F62A40D2CE4}" dt="2022-09-27T16:14:38.421" v="141" actId="255"/>
        <pc:sldMkLst>
          <pc:docMk/>
          <pc:sldMk cId="2318663645" sldId="265"/>
        </pc:sldMkLst>
        <pc:spChg chg="mod">
          <ac:chgData name="Caldara, Gabrielle N LTC USARMY USSOCOM SOCOM (USA)" userId="ff4a8604-1039-41a8-a232-3e755ebf6760" providerId="ADAL" clId="{06081DE5-15C3-4413-AA13-8F62A40D2CE4}" dt="2022-09-27T16:14:38.421" v="141" actId="255"/>
          <ac:spMkLst>
            <pc:docMk/>
            <pc:sldMk cId="2318663645" sldId="265"/>
            <ac:spMk id="3" creationId="{00000000-0000-0000-0000-000000000000}"/>
          </ac:spMkLst>
        </pc:spChg>
      </pc:sldChg>
      <pc:sldChg chg="modSp mod">
        <pc:chgData name="Caldara, Gabrielle N LTC USARMY USSOCOM SOCOM (USA)" userId="ff4a8604-1039-41a8-a232-3e755ebf6760" providerId="ADAL" clId="{06081DE5-15C3-4413-AA13-8F62A40D2CE4}" dt="2022-09-27T16:18:21.448" v="355" actId="20577"/>
        <pc:sldMkLst>
          <pc:docMk/>
          <pc:sldMk cId="228821024" sldId="266"/>
        </pc:sldMkLst>
        <pc:spChg chg="mod">
          <ac:chgData name="Caldara, Gabrielle N LTC USARMY USSOCOM SOCOM (USA)" userId="ff4a8604-1039-41a8-a232-3e755ebf6760" providerId="ADAL" clId="{06081DE5-15C3-4413-AA13-8F62A40D2CE4}" dt="2022-09-27T16:18:21.448" v="355" actId="20577"/>
          <ac:spMkLst>
            <pc:docMk/>
            <pc:sldMk cId="228821024" sldId="266"/>
            <ac:spMk id="3" creationId="{00000000-0000-0000-0000-000000000000}"/>
          </ac:spMkLst>
        </pc:spChg>
      </pc:sldChg>
      <pc:sldChg chg="addSp delSp modSp new mod">
        <pc:chgData name="Caldara, Gabrielle N LTC USARMY USSOCOM SOCOM (USA)" userId="ff4a8604-1039-41a8-a232-3e755ebf6760" providerId="ADAL" clId="{06081DE5-15C3-4413-AA13-8F62A40D2CE4}" dt="2022-09-27T16:10:46.992" v="138" actId="20577"/>
        <pc:sldMkLst>
          <pc:docMk/>
          <pc:sldMk cId="3593731905" sldId="267"/>
        </pc:sldMkLst>
        <pc:spChg chg="mod">
          <ac:chgData name="Caldara, Gabrielle N LTC USARMY USSOCOM SOCOM (USA)" userId="ff4a8604-1039-41a8-a232-3e755ebf6760" providerId="ADAL" clId="{06081DE5-15C3-4413-AA13-8F62A40D2CE4}" dt="2022-09-27T16:10:46.992" v="138" actId="20577"/>
          <ac:spMkLst>
            <pc:docMk/>
            <pc:sldMk cId="3593731905" sldId="267"/>
            <ac:spMk id="2" creationId="{F4F84559-E57B-4930-BB43-27C56A1C7450}"/>
          </ac:spMkLst>
        </pc:spChg>
        <pc:spChg chg="del">
          <ac:chgData name="Caldara, Gabrielle N LTC USARMY USSOCOM SOCOM (USA)" userId="ff4a8604-1039-41a8-a232-3e755ebf6760" providerId="ADAL" clId="{06081DE5-15C3-4413-AA13-8F62A40D2CE4}" dt="2022-09-27T16:08:37.479" v="101" actId="22"/>
          <ac:spMkLst>
            <pc:docMk/>
            <pc:sldMk cId="3593731905" sldId="267"/>
            <ac:spMk id="3" creationId="{74C9DBBC-63E3-493A-BCB9-AC245A818CC6}"/>
          </ac:spMkLst>
        </pc:spChg>
        <pc:picChg chg="add mod ord">
          <ac:chgData name="Caldara, Gabrielle N LTC USARMY USSOCOM SOCOM (USA)" userId="ff4a8604-1039-41a8-a232-3e755ebf6760" providerId="ADAL" clId="{06081DE5-15C3-4413-AA13-8F62A40D2CE4}" dt="2022-09-27T16:09:08.150" v="105" actId="14100"/>
          <ac:picMkLst>
            <pc:docMk/>
            <pc:sldMk cId="3593731905" sldId="267"/>
            <ac:picMk id="5" creationId="{D180CBCF-6EE9-43EF-91C9-5B7AA569EBA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CC751-D486-4F6A-B2E4-6CE6C296AE29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68817-9EF9-4B67-94D8-D238ACB34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7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4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9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5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5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2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8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6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2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1FEE7D-CA95-4E10-B76E-1977C4FA2DF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F79165-CE32-4F72-AAD3-CE7DABB7A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3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1903421" y="22214"/>
            <a:ext cx="825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C9900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 Special Operations Command</a:t>
            </a:r>
          </a:p>
        </p:txBody>
      </p:sp>
      <p:pic>
        <p:nvPicPr>
          <p:cNvPr id="9" name="Picture 9" descr="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163504"/>
            <a:ext cx="1273175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42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0793"/>
            <a:ext cx="10515600" cy="960755"/>
          </a:xfrm>
        </p:spPr>
        <p:txBody>
          <a:bodyPr/>
          <a:lstStyle/>
          <a:p>
            <a:pPr algn="ctr"/>
            <a:r>
              <a:rPr lang="en-US" sz="3600" b="1" u="sng" dirty="0"/>
              <a:t>Medical Considerations: Hurricane Ian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298" y="1151170"/>
            <a:ext cx="10433014" cy="5232614"/>
          </a:xfrm>
        </p:spPr>
        <p:txBody>
          <a:bodyPr>
            <a:noAutofit/>
          </a:bodyPr>
          <a:lstStyle/>
          <a:p>
            <a:r>
              <a:rPr lang="en-US" dirty="0"/>
              <a:t>Approved </a:t>
            </a:r>
          </a:p>
          <a:p>
            <a:pPr lvl="1"/>
            <a:r>
              <a:rPr lang="en-US" dirty="0"/>
              <a:t>TRICARE: PRIMARY CARE MANAGER (PCM) WAIVER</a:t>
            </a:r>
          </a:p>
          <a:p>
            <a:pPr lvl="2"/>
            <a:r>
              <a:rPr lang="en-US" dirty="0"/>
              <a:t>Issued by TRICARE Region East Humana Military and applicable to all beneficiaries in the area</a:t>
            </a:r>
          </a:p>
          <a:p>
            <a:pPr lvl="2"/>
            <a:r>
              <a:rPr lang="en-US" dirty="0"/>
              <a:t>Allows members to access off base network Urgent Care facilities WITHOUT a referral</a:t>
            </a:r>
          </a:p>
          <a:p>
            <a:pPr lvl="2"/>
            <a:r>
              <a:rPr lang="en-US" dirty="0"/>
              <a:t>Members still required to follow-up with PCM (when conditions permit)</a:t>
            </a:r>
          </a:p>
          <a:p>
            <a:pPr lvl="2"/>
            <a:r>
              <a:rPr lang="en-US" dirty="0"/>
              <a:t>Retain ALL receipts and documentation</a:t>
            </a:r>
          </a:p>
          <a:p>
            <a:pPr lvl="3"/>
            <a:r>
              <a:rPr lang="en-US" dirty="0"/>
              <a:t>Will assist with any claims that need to be filed</a:t>
            </a:r>
          </a:p>
          <a:p>
            <a:pPr lvl="3"/>
            <a:r>
              <a:rPr lang="en-US" dirty="0"/>
              <a:t>Will enable information to be entered into MHS Genesis</a:t>
            </a:r>
          </a:p>
          <a:p>
            <a:pPr lvl="1"/>
            <a:r>
              <a:rPr lang="en-US" dirty="0"/>
              <a:t>TRICARE: EMERGENCY PRESCRIPTION REFILL AUTHORIZED BY DHA</a:t>
            </a:r>
          </a:p>
          <a:p>
            <a:pPr lvl="2"/>
            <a:r>
              <a:rPr lang="en-US" dirty="0"/>
              <a:t>Allows members to receive prescription refills WITHOUT need for new script from your PCM</a:t>
            </a:r>
          </a:p>
          <a:p>
            <a:pPr lvl="2"/>
            <a:r>
              <a:rPr lang="en-US" dirty="0"/>
              <a:t>Filled by another MTF or </a:t>
            </a:r>
            <a:r>
              <a:rPr lang="en-US" dirty="0">
                <a:effectLst/>
                <a:ea typeface="Calibri" panose="020F0502020204030204" pitchFamily="34" charset="0"/>
              </a:rPr>
              <a:t>any off-base network pharmacy</a:t>
            </a:r>
            <a:r>
              <a:rPr lang="en-US" dirty="0"/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authorized for all patients </a:t>
            </a:r>
            <a:endParaRPr lang="en-US" dirty="0"/>
          </a:p>
          <a:p>
            <a:pPr lvl="1"/>
            <a:r>
              <a:rPr lang="en-US" dirty="0">
                <a:ea typeface="Calibri" panose="020F0502020204030204" pitchFamily="34" charset="0"/>
              </a:rPr>
              <a:t>A</a:t>
            </a:r>
            <a:r>
              <a:rPr lang="en-US" dirty="0">
                <a:effectLst/>
                <a:ea typeface="Calibri" panose="020F0502020204030204" pitchFamily="34" charset="0"/>
              </a:rPr>
              <a:t>ll routine patient care at 6</a:t>
            </a:r>
            <a:r>
              <a:rPr lang="en-US" baseline="30000" dirty="0">
                <a:effectLst/>
                <a:ea typeface="Calibri" panose="020F0502020204030204" pitchFamily="34" charset="0"/>
              </a:rPr>
              <a:t>th</a:t>
            </a:r>
            <a:r>
              <a:rPr lang="en-US" dirty="0">
                <a:effectLst/>
                <a:ea typeface="Calibri" panose="020F0502020204030204" pitchFamily="34" charset="0"/>
              </a:rPr>
              <a:t> MDG and Sabal Park Clinics from 27-30 September 2022 will be rescheduled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6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4559-E57B-4930-BB43-27C56A1C7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504" y="640080"/>
            <a:ext cx="9607296" cy="1050608"/>
          </a:xfrm>
        </p:spPr>
        <p:txBody>
          <a:bodyPr/>
          <a:lstStyle/>
          <a:p>
            <a:pPr algn="ctr"/>
            <a:r>
              <a:rPr lang="en-US" sz="3700" b="1" dirty="0"/>
              <a:t>Beneficiaries can check status updates at www.tricare.mil/disaster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80CBCF-6EE9-43EF-91C9-5B7AA569EB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458" y="1690688"/>
            <a:ext cx="11572568" cy="4975583"/>
          </a:xfrm>
        </p:spPr>
      </p:pic>
    </p:spTree>
    <p:extLst>
      <p:ext uri="{BB962C8B-B14F-4D97-AF65-F5344CB8AC3E}">
        <p14:creationId xmlns:p14="http://schemas.microsoft.com/office/powerpoint/2010/main" val="359373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0793"/>
            <a:ext cx="10515600" cy="960755"/>
          </a:xfrm>
        </p:spPr>
        <p:txBody>
          <a:bodyPr/>
          <a:lstStyle/>
          <a:p>
            <a:pPr algn="ctr"/>
            <a:r>
              <a:rPr lang="en-US" sz="3600" b="1" u="sng" dirty="0"/>
              <a:t>Medical Considerations During Disasters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314" y="1432471"/>
            <a:ext cx="9521372" cy="5232614"/>
          </a:xfrm>
        </p:spPr>
        <p:txBody>
          <a:bodyPr>
            <a:noAutofit/>
          </a:bodyPr>
          <a:lstStyle/>
          <a:p>
            <a:r>
              <a:rPr lang="en-US" dirty="0"/>
              <a:t>Post-Disaster phase – Safety Tips</a:t>
            </a:r>
          </a:p>
          <a:p>
            <a:pPr lvl="1"/>
            <a:r>
              <a:rPr lang="en-US" sz="2000" dirty="0"/>
              <a:t>Stay away from loose or dangling power lines</a:t>
            </a:r>
          </a:p>
          <a:p>
            <a:pPr lvl="1"/>
            <a:r>
              <a:rPr lang="en-US" sz="2000" dirty="0"/>
              <a:t>Avoid drinking or using tap water until you are sure it has not been contaminated.  Check with County Florida Dept of Health for any "boil water" notices </a:t>
            </a:r>
          </a:p>
          <a:p>
            <a:pPr lvl="1"/>
            <a:r>
              <a:rPr lang="en-US" sz="2000" dirty="0"/>
              <a:t>Don't eat food from your refrigerator if the temperature of the food has risen above 40° F for two hours or longer; bacteria grow </a:t>
            </a:r>
            <a:r>
              <a:rPr lang="en-US" sz="2000"/>
              <a:t>exponentially causing foodborne illnesses</a:t>
            </a:r>
            <a:endParaRPr lang="en-US" sz="2000" dirty="0"/>
          </a:p>
          <a:p>
            <a:pPr lvl="1"/>
            <a:r>
              <a:rPr lang="en-US" sz="2000" dirty="0"/>
              <a:t>Stay out of any building that is surrounded with water</a:t>
            </a:r>
          </a:p>
          <a:p>
            <a:pPr lvl="1"/>
            <a:r>
              <a:rPr lang="en-US" sz="2000" dirty="0"/>
              <a:t>Wear protective clothing and a mask when cleaning up </a:t>
            </a:r>
          </a:p>
          <a:p>
            <a:pPr lvl="1"/>
            <a:r>
              <a:rPr lang="en-US" sz="2000" dirty="0"/>
              <a:t>Be on the lookout for loose tree branches, parts of buildings or other types of debris when you are outside. Use caution.</a:t>
            </a:r>
          </a:p>
          <a:p>
            <a:pPr lvl="1"/>
            <a:r>
              <a:rPr lang="en-US" sz="2000" dirty="0"/>
              <a:t>Drive only when absolutely necessary and avoid flooded roads and washed-out bridges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C1A11D0914D04AB6DE4A8CCCCDD0E5" ma:contentTypeVersion="88" ma:contentTypeDescription="Create a new document." ma:contentTypeScope="" ma:versionID="83915cf9e3fec783a2821db0bba2ae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489d2450d08b65327d2d3645ecd9de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9DB55F6-CC25-4934-9D9C-840713FDB37C}"/>
</file>

<file path=customXml/itemProps2.xml><?xml version="1.0" encoding="utf-8"?>
<ds:datastoreItem xmlns:ds="http://schemas.openxmlformats.org/officeDocument/2006/customXml" ds:itemID="{75DEA924-B960-4071-B2C2-40D54D65FF62}"/>
</file>

<file path=customXml/itemProps3.xml><?xml version="1.0" encoding="utf-8"?>
<ds:datastoreItem xmlns:ds="http://schemas.openxmlformats.org/officeDocument/2006/customXml" ds:itemID="{9B80B31F-03F1-4562-BB6E-E6F90CE17562}"/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278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Medical Considerations: Hurricane Ian </vt:lpstr>
      <vt:lpstr>Beneficiaries can check status updates at www.tricare.mil/disaster</vt:lpstr>
      <vt:lpstr>Medical Considerations During Disasters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 Tampa</dc:title>
  <dc:creator>Haro, Jordan 1SG USSOCOM SOCOM SOCS-Z-HQ</dc:creator>
  <cp:lastModifiedBy>Caldara, Gabrielle N LTC USARMY USSOCOM SOCOM (USA)</cp:lastModifiedBy>
  <cp:revision>15</cp:revision>
  <cp:lastPrinted>2017-04-28T13:34:22Z</cp:lastPrinted>
  <dcterms:created xsi:type="dcterms:W3CDTF">2017-04-27T19:50:10Z</dcterms:created>
  <dcterms:modified xsi:type="dcterms:W3CDTF">2022-09-27T16:18:26Z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0x01010027C1A11D0914D04AB6DE4A8CCCCDD0E5</vt:lpwstr>
  </property>
</Properties>
</file>